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4"/>
    <p:restoredTop sz="94687"/>
  </p:normalViewPr>
  <p:slideViewPr>
    <p:cSldViewPr snapToGrid="0">
      <p:cViewPr varScale="1">
        <p:scale>
          <a:sx n="141" d="100"/>
          <a:sy n="141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53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63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8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4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6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0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7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7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6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4/27/24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50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Video 3" descr="Icon Of People Connecting">
            <a:extLst>
              <a:ext uri="{FF2B5EF4-FFF2-40B4-BE49-F238E27FC236}">
                <a16:creationId xmlns:a16="http://schemas.microsoft.com/office/drawing/2014/main" id="{5ADAEAF1-00E7-68A2-9092-006EE33F84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09" r="1" b="1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116827" y="1782827"/>
            <a:ext cx="4332910" cy="5817436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117358">
            <a:off x="6005381" y="2073697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390C9-DCA3-6985-BC19-08375F94C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4700" y="4108629"/>
            <a:ext cx="4305300" cy="1380335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dirty="0"/>
              <a:t>AI</a:t>
            </a:r>
            <a:r>
              <a:rPr lang="zh-CN" altLang="en-US" sz="3600" dirty="0"/>
              <a:t> </a:t>
            </a:r>
            <a:r>
              <a:rPr lang="en-US" altLang="zh-CN" sz="3600" dirty="0"/>
              <a:t>Revolution</a:t>
            </a:r>
            <a:r>
              <a:rPr lang="zh-CN" altLang="en-US" sz="3600" dirty="0"/>
              <a:t> </a:t>
            </a:r>
            <a:r>
              <a:rPr lang="en-US" altLang="zh-CN" sz="3600" dirty="0"/>
              <a:t>and</a:t>
            </a:r>
            <a:r>
              <a:rPr lang="zh-CN" altLang="en-US" sz="3600" dirty="0"/>
              <a:t> </a:t>
            </a:r>
            <a:r>
              <a:rPr lang="en-US" altLang="zh-CN" sz="3600" dirty="0"/>
              <a:t>8</a:t>
            </a:r>
            <a:r>
              <a:rPr lang="zh-CN" altLang="en-US" sz="3600" dirty="0"/>
              <a:t> </a:t>
            </a:r>
            <a:r>
              <a:rPr lang="en-US" altLang="zh-CN" sz="3600" dirty="0"/>
              <a:t>People</a:t>
            </a:r>
            <a:r>
              <a:rPr lang="zh-CN" altLang="en-US" sz="3600" dirty="0"/>
              <a:t> </a:t>
            </a:r>
            <a:r>
              <a:rPr lang="en-US" altLang="zh-CN" sz="3600" dirty="0"/>
              <a:t>behind</a:t>
            </a:r>
            <a:r>
              <a:rPr lang="zh-CN" altLang="en-US" sz="3600" dirty="0"/>
              <a:t> </a:t>
            </a:r>
            <a:r>
              <a:rPr lang="en-US" altLang="zh-CN" sz="3600" dirty="0"/>
              <a:t>it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5CE35-6970-2903-BB56-A6EB2FE4F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4700" y="5514472"/>
            <a:ext cx="4305300" cy="822141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altLang="zh-CN" sz="2200" dirty="0"/>
              <a:t>Max</a:t>
            </a:r>
            <a:r>
              <a:rPr lang="zh-CN" altLang="en-US" sz="2200" dirty="0"/>
              <a:t> </a:t>
            </a:r>
            <a:r>
              <a:rPr lang="en-US" altLang="zh-CN" sz="2200" dirty="0"/>
              <a:t>Li</a:t>
            </a:r>
            <a:r>
              <a:rPr lang="zh-CN" altLang="en-US" sz="2200" dirty="0"/>
              <a:t> </a:t>
            </a:r>
            <a:r>
              <a:rPr lang="en-US" altLang="zh-CN" sz="2200" dirty="0"/>
              <a:t>(</a:t>
            </a:r>
            <a:r>
              <a:rPr lang="zh-CN" altLang="en-US" sz="2200" dirty="0"/>
              <a:t>李海飞）</a:t>
            </a:r>
            <a:r>
              <a:rPr lang="en-US" altLang="zh-CN" sz="2200" dirty="0"/>
              <a:t>,</a:t>
            </a:r>
            <a:r>
              <a:rPr lang="zh-CN" altLang="en-US" sz="2200" dirty="0"/>
              <a:t> </a:t>
            </a:r>
            <a:r>
              <a:rPr lang="en-US" altLang="zh-CN" sz="2200" dirty="0"/>
              <a:t>PhD</a:t>
            </a:r>
          </a:p>
          <a:p>
            <a:pPr algn="l"/>
            <a:r>
              <a:rPr lang="en-US" sz="2200" dirty="0"/>
              <a:t>max.li@live.com</a:t>
            </a:r>
          </a:p>
        </p:txBody>
      </p:sp>
    </p:spTree>
    <p:extLst>
      <p:ext uri="{BB962C8B-B14F-4D97-AF65-F5344CB8AC3E}">
        <p14:creationId xmlns:p14="http://schemas.microsoft.com/office/powerpoint/2010/main" val="7061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Andrej </a:t>
            </a:r>
            <a:r>
              <a:rPr lang="en-US" dirty="0" err="1"/>
              <a:t>Karpathy</a:t>
            </a:r>
            <a:r>
              <a:rPr lang="en-US" dirty="0"/>
              <a:t>, PhD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26" y="2107323"/>
            <a:ext cx="10668000" cy="3818083"/>
          </a:xfrm>
        </p:spPr>
        <p:txBody>
          <a:bodyPr>
            <a:normAutofit/>
          </a:bodyPr>
          <a:lstStyle/>
          <a:p>
            <a:r>
              <a:rPr lang="en-US" dirty="0"/>
              <a:t>Free agent</a:t>
            </a:r>
          </a:p>
          <a:p>
            <a:r>
              <a:rPr lang="en-US" dirty="0"/>
              <a:t>PhD with Dr. Fei-</a:t>
            </a:r>
            <a:r>
              <a:rPr lang="en-US" dirty="0" err="1"/>
              <a:t>fei</a:t>
            </a:r>
            <a:r>
              <a:rPr lang="en-US" dirty="0"/>
              <a:t> Li</a:t>
            </a:r>
          </a:p>
          <a:p>
            <a:r>
              <a:rPr lang="en-US" dirty="0"/>
              <a:t>Cofounder of </a:t>
            </a:r>
            <a:r>
              <a:rPr lang="en-US" dirty="0" err="1"/>
              <a:t>OpenAI</a:t>
            </a:r>
            <a:endParaRPr lang="en-US" dirty="0"/>
          </a:p>
          <a:p>
            <a:r>
              <a:rPr lang="en-US" dirty="0"/>
              <a:t>Moved to Tesla with Elon Musk</a:t>
            </a:r>
          </a:p>
          <a:p>
            <a:r>
              <a:rPr lang="en-US" dirty="0"/>
              <a:t>Returned to </a:t>
            </a:r>
            <a:r>
              <a:rPr lang="en-US" dirty="0" err="1"/>
              <a:t>OpenAI</a:t>
            </a:r>
            <a:r>
              <a:rPr lang="en-US" dirty="0"/>
              <a:t>, quitted in February 2024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24081-B572-281F-AEA8-385C1F059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270" y="932594"/>
            <a:ext cx="2548410" cy="345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59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Fei-</a:t>
            </a:r>
            <a:r>
              <a:rPr lang="en-US" dirty="0" err="1"/>
              <a:t>fei</a:t>
            </a:r>
            <a:r>
              <a:rPr lang="en-US" dirty="0"/>
              <a:t> Li</a:t>
            </a:r>
            <a:r>
              <a:rPr lang="zh-CN" altLang="en-US" dirty="0"/>
              <a:t>（李飞飞）</a:t>
            </a:r>
            <a:r>
              <a:rPr lang="en-US" dirty="0"/>
              <a:t>, PhD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26" y="2107323"/>
            <a:ext cx="10668000" cy="38180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Godmother of A.I.</a:t>
            </a:r>
          </a:p>
          <a:p>
            <a:r>
              <a:rPr lang="en-US" dirty="0"/>
              <a:t>Professor at Stanford, Director of HAI</a:t>
            </a:r>
          </a:p>
          <a:p>
            <a:r>
              <a:rPr lang="en-US" dirty="0"/>
              <a:t>Born in Beijing, China, raised in Chengdu, China</a:t>
            </a:r>
          </a:p>
          <a:p>
            <a:r>
              <a:rPr lang="en-US" dirty="0"/>
              <a:t>BS from Princeton, PhD from Caltech</a:t>
            </a:r>
          </a:p>
          <a:p>
            <a:r>
              <a:rPr lang="en-US" dirty="0"/>
              <a:t>Creator of ImageNet</a:t>
            </a:r>
          </a:p>
          <a:p>
            <a:r>
              <a:rPr lang="en-US" dirty="0"/>
              <a:t>Autobiography: The Worlds I See: Curiosity, Exploration, and Discovery at the Dawn of 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D92B6-5B18-A120-60EB-023E9ADC1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637" y="1404295"/>
            <a:ext cx="2060275" cy="305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9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 Altman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26" y="2107323"/>
            <a:ext cx="10668000" cy="38180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CEO of </a:t>
            </a:r>
            <a:r>
              <a:rPr lang="en-US" dirty="0" err="1"/>
              <a:t>OpenAI</a:t>
            </a:r>
            <a:endParaRPr lang="en-US" dirty="0"/>
          </a:p>
          <a:p>
            <a:r>
              <a:rPr lang="en-US" dirty="0"/>
              <a:t>Dropped out of Stanford</a:t>
            </a:r>
          </a:p>
          <a:p>
            <a:r>
              <a:rPr lang="en-US" dirty="0"/>
              <a:t>First company was supported by Y Combinator</a:t>
            </a:r>
          </a:p>
          <a:p>
            <a:r>
              <a:rPr lang="en-US" dirty="0"/>
              <a:t>Became YC president later on</a:t>
            </a:r>
          </a:p>
          <a:p>
            <a:r>
              <a:rPr lang="en-US" dirty="0"/>
              <a:t>Cofounded </a:t>
            </a:r>
            <a:r>
              <a:rPr lang="en-US" dirty="0" err="1"/>
              <a:t>OpenAI</a:t>
            </a:r>
            <a:r>
              <a:rPr lang="en-US" dirty="0"/>
              <a:t> with Elon Musk and others</a:t>
            </a:r>
          </a:p>
          <a:p>
            <a:r>
              <a:rPr lang="en-US" dirty="0"/>
              <a:t>Original plan for </a:t>
            </a:r>
            <a:r>
              <a:rPr lang="en-US" dirty="0" err="1"/>
              <a:t>OpenAI</a:t>
            </a:r>
            <a:r>
              <a:rPr lang="en-US" dirty="0"/>
              <a:t> as a non-profit for AGI research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AB4131-5741-ACB5-A851-B2BC3CBC1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186" y="932594"/>
            <a:ext cx="2659469" cy="199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79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Elon Musk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26" y="2107323"/>
            <a:ext cx="10668000" cy="38180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Born in South Africa, a few years in Canada</a:t>
            </a:r>
          </a:p>
          <a:p>
            <a:r>
              <a:rPr lang="en-US" dirty="0"/>
              <a:t>BS from UPenn, dropped from Stanford PhD program</a:t>
            </a:r>
          </a:p>
          <a:p>
            <a:r>
              <a:rPr lang="en-US" dirty="0"/>
              <a:t>Space exploration, electric car and AI</a:t>
            </a:r>
          </a:p>
          <a:p>
            <a:r>
              <a:rPr lang="en-US" dirty="0"/>
              <a:t>Asperger’s syndrome, a type of ASD</a:t>
            </a:r>
          </a:p>
          <a:p>
            <a:r>
              <a:rPr lang="en-US" dirty="0"/>
              <a:t>A very controversial figure</a:t>
            </a:r>
          </a:p>
          <a:p>
            <a:r>
              <a:rPr lang="en-US" dirty="0"/>
              <a:t>Left </a:t>
            </a:r>
            <a:r>
              <a:rPr lang="en-US" dirty="0" err="1"/>
              <a:t>OpenAI’s</a:t>
            </a:r>
            <a:r>
              <a:rPr lang="en-US" dirty="0"/>
              <a:t> board of directors because of its slow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96EA3-8228-0A6F-D533-47956B3E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027" y="2004957"/>
            <a:ext cx="2159686" cy="28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49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26" y="2107323"/>
            <a:ext cx="10668000" cy="43985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Demographics:</a:t>
            </a:r>
          </a:p>
          <a:p>
            <a:pPr lvl="1"/>
            <a:r>
              <a:rPr lang="en-US" dirty="0"/>
              <a:t>1 woman, 7 men</a:t>
            </a:r>
          </a:p>
          <a:p>
            <a:pPr lvl="1"/>
            <a:r>
              <a:rPr lang="en-US" dirty="0"/>
              <a:t>2 ethnic Chinese, 6 Caucasians</a:t>
            </a:r>
          </a:p>
          <a:p>
            <a:pPr lvl="1"/>
            <a:r>
              <a:rPr lang="en-US" dirty="0"/>
              <a:t>2 in Canada, 6 in USA</a:t>
            </a:r>
          </a:p>
          <a:p>
            <a:pPr lvl="1"/>
            <a:r>
              <a:rPr lang="en-US" dirty="0"/>
              <a:t>Countries of birth:</a:t>
            </a:r>
          </a:p>
          <a:p>
            <a:pPr lvl="2"/>
            <a:r>
              <a:rPr lang="en-US" dirty="0"/>
              <a:t>UK (Andrew Ng and Geoffrey Hinton), France (Yann </a:t>
            </a:r>
            <a:r>
              <a:rPr lang="en-US" dirty="0" err="1"/>
              <a:t>LeCun</a:t>
            </a:r>
            <a:r>
              <a:rPr lang="en-US" dirty="0"/>
              <a:t> and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), China (Fei-</a:t>
            </a:r>
            <a:r>
              <a:rPr lang="en-US" dirty="0" err="1"/>
              <a:t>fei</a:t>
            </a:r>
            <a:r>
              <a:rPr lang="en-US" dirty="0"/>
              <a:t> Li), South Africa (Elon Musk), Slovakia (Andrej </a:t>
            </a:r>
            <a:r>
              <a:rPr lang="en-US" dirty="0" err="1"/>
              <a:t>Karpathy</a:t>
            </a:r>
            <a:r>
              <a:rPr lang="en-US" dirty="0"/>
              <a:t>), USA (Sam Altman)</a:t>
            </a:r>
          </a:p>
          <a:p>
            <a:pPr lvl="1"/>
            <a:r>
              <a:rPr lang="en-US" dirty="0"/>
              <a:t>6 PhD, 2 dropouts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155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CF94C-5C23-B096-4112-BF6F8DBDE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Revolution is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9AC37-D740-5321-2C32-9ABA47C8B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Explosive growth of </a:t>
            </a:r>
            <a:r>
              <a:rPr lang="en-US" dirty="0" err="1"/>
              <a:t>ChatGPT</a:t>
            </a:r>
            <a:r>
              <a:rPr lang="en-US" dirty="0"/>
              <a:t> is driven by:</a:t>
            </a:r>
          </a:p>
          <a:p>
            <a:pPr lvl="1"/>
            <a:r>
              <a:rPr lang="en-US" dirty="0"/>
              <a:t>Real demand</a:t>
            </a:r>
          </a:p>
          <a:p>
            <a:pPr lvl="1"/>
            <a:r>
              <a:rPr lang="en-US" dirty="0"/>
              <a:t>Not advertising like Pepsi and Coca cola</a:t>
            </a:r>
          </a:p>
          <a:p>
            <a:pPr lvl="1"/>
            <a:endParaRPr lang="en-US" dirty="0"/>
          </a:p>
          <a:p>
            <a:r>
              <a:rPr lang="en-US" dirty="0"/>
              <a:t>Before AI “gold rush”, there was “AI winter”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1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they?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Turing Award Winners:</a:t>
            </a:r>
          </a:p>
          <a:p>
            <a:pPr lvl="1"/>
            <a:r>
              <a:rPr lang="en-US" dirty="0"/>
              <a:t> 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, Geoffrey Hinton and Yann </a:t>
            </a:r>
            <a:r>
              <a:rPr lang="en-US" dirty="0" err="1"/>
              <a:t>LeCun</a:t>
            </a:r>
            <a:r>
              <a:rPr lang="en-US" dirty="0"/>
              <a:t> </a:t>
            </a:r>
          </a:p>
          <a:p>
            <a:r>
              <a:rPr lang="en-US" dirty="0"/>
              <a:t>Stanford Triplet:</a:t>
            </a:r>
          </a:p>
          <a:p>
            <a:pPr lvl="1"/>
            <a:r>
              <a:rPr lang="en-US" dirty="0"/>
              <a:t>Andrew Ng, Andrej </a:t>
            </a:r>
            <a:r>
              <a:rPr lang="en-US" dirty="0" err="1"/>
              <a:t>Karpathy</a:t>
            </a:r>
            <a:r>
              <a:rPr lang="en-US" dirty="0"/>
              <a:t> and Fei-Fei Li</a:t>
            </a:r>
          </a:p>
          <a:p>
            <a:r>
              <a:rPr lang="en-US" dirty="0"/>
              <a:t>Dropouts:</a:t>
            </a:r>
          </a:p>
          <a:p>
            <a:pPr lvl="1"/>
            <a:r>
              <a:rPr lang="en-US" dirty="0"/>
              <a:t>Sam Altman and Elon Musk</a:t>
            </a:r>
          </a:p>
        </p:txBody>
      </p:sp>
    </p:spTree>
    <p:extLst>
      <p:ext uri="{BB962C8B-B14F-4D97-AF65-F5344CB8AC3E}">
        <p14:creationId xmlns:p14="http://schemas.microsoft.com/office/powerpoint/2010/main" val="229742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3056082"/>
            <a:ext cx="4571997" cy="308868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2400" dirty="0"/>
              <a:t>Nobel Prize in Computing</a:t>
            </a:r>
          </a:p>
          <a:p>
            <a:pPr>
              <a:lnSpc>
                <a:spcPct val="115000"/>
              </a:lnSpc>
            </a:pPr>
            <a:r>
              <a:rPr lang="en-US" sz="2400" dirty="0"/>
              <a:t>Godfathers of Deep Learning</a:t>
            </a:r>
          </a:p>
          <a:p>
            <a:pPr>
              <a:lnSpc>
                <a:spcPct val="115000"/>
              </a:lnSpc>
            </a:pPr>
            <a:r>
              <a:rPr lang="en-US" sz="2400" dirty="0"/>
              <a:t>Awarded in 2018</a:t>
            </a:r>
          </a:p>
          <a:p>
            <a:pPr>
              <a:lnSpc>
                <a:spcPct val="115000"/>
              </a:lnSpc>
            </a:pPr>
            <a:r>
              <a:rPr lang="en-US" sz="2400" dirty="0"/>
              <a:t>Three rebels in AI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5475A-D62D-2765-C6E8-BA19958B7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82" r="567"/>
          <a:stretch/>
        </p:blipFill>
        <p:spPr>
          <a:xfrm>
            <a:off x="5334000" y="1524002"/>
            <a:ext cx="3048000" cy="3809994"/>
          </a:xfrm>
          <a:custGeom>
            <a:avLst/>
            <a:gdLst/>
            <a:ahLst/>
            <a:cxnLst/>
            <a:rect l="l" t="t" r="r" b="b"/>
            <a:pathLst>
              <a:path w="3048000" h="3809994">
                <a:moveTo>
                  <a:pt x="1509059" y="376"/>
                </a:moveTo>
                <a:cubicBezTo>
                  <a:pt x="1581157" y="-1118"/>
                  <a:pt x="1653147" y="1825"/>
                  <a:pt x="1724191" y="9661"/>
                </a:cubicBezTo>
                <a:cubicBezTo>
                  <a:pt x="2107047" y="51731"/>
                  <a:pt x="2355473" y="203990"/>
                  <a:pt x="2520549" y="406729"/>
                </a:cubicBezTo>
                <a:cubicBezTo>
                  <a:pt x="2804522" y="755484"/>
                  <a:pt x="2841295" y="1253238"/>
                  <a:pt x="2889511" y="1597923"/>
                </a:cubicBezTo>
                <a:cubicBezTo>
                  <a:pt x="2958155" y="2086177"/>
                  <a:pt x="3025980" y="2574981"/>
                  <a:pt x="3046820" y="3065678"/>
                </a:cubicBezTo>
                <a:cubicBezTo>
                  <a:pt x="3059076" y="3351468"/>
                  <a:pt x="2981034" y="3711894"/>
                  <a:pt x="2568758" y="3794941"/>
                </a:cubicBezTo>
                <a:cubicBezTo>
                  <a:pt x="2293370" y="3850309"/>
                  <a:pt x="2004900" y="3743916"/>
                  <a:pt x="1781805" y="3622870"/>
                </a:cubicBezTo>
                <a:cubicBezTo>
                  <a:pt x="978506" y="3186998"/>
                  <a:pt x="375012" y="2477816"/>
                  <a:pt x="104926" y="1820203"/>
                </a:cubicBezTo>
                <a:cubicBezTo>
                  <a:pt x="-65046" y="1405766"/>
                  <a:pt x="-40122" y="912353"/>
                  <a:pt x="265505" y="527231"/>
                </a:cubicBezTo>
                <a:cubicBezTo>
                  <a:pt x="494319" y="238693"/>
                  <a:pt x="1004369" y="10834"/>
                  <a:pt x="1509059" y="37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2083"/>
            <a:ext cx="4572000" cy="1524000"/>
          </a:xfrm>
        </p:spPr>
        <p:txBody>
          <a:bodyPr anchor="t">
            <a:normAutofit/>
          </a:bodyPr>
          <a:lstStyle/>
          <a:p>
            <a:r>
              <a:rPr lang="en-US" sz="4000" dirty="0"/>
              <a:t>Special about Turing Award?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034EB-1D10-E20C-F796-9D584E579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88" r="5" b="18743"/>
          <a:stretch/>
        </p:blipFill>
        <p:spPr>
          <a:xfrm>
            <a:off x="8382003" y="1387478"/>
            <a:ext cx="3047998" cy="1960790"/>
          </a:xfrm>
          <a:custGeom>
            <a:avLst/>
            <a:gdLst/>
            <a:ahLst/>
            <a:cxnLst/>
            <a:rect l="l" t="t" r="r" b="b"/>
            <a:pathLst>
              <a:path w="3047998" h="1960790">
                <a:moveTo>
                  <a:pt x="1754534" y="687"/>
                </a:moveTo>
                <a:cubicBezTo>
                  <a:pt x="2260352" y="-17398"/>
                  <a:pt x="2752360" y="324597"/>
                  <a:pt x="2953400" y="730119"/>
                </a:cubicBezTo>
                <a:cubicBezTo>
                  <a:pt x="3136866" y="1101202"/>
                  <a:pt x="3077339" y="1525566"/>
                  <a:pt x="2562018" y="1777422"/>
                </a:cubicBezTo>
                <a:cubicBezTo>
                  <a:pt x="1968821" y="2067286"/>
                  <a:pt x="365770" y="2051264"/>
                  <a:pt x="56325" y="1453657"/>
                </a:cubicBezTo>
                <a:cubicBezTo>
                  <a:pt x="-84328" y="1181310"/>
                  <a:pt x="53880" y="817303"/>
                  <a:pt x="300129" y="581468"/>
                </a:cubicBezTo>
                <a:cubicBezTo>
                  <a:pt x="645448" y="251368"/>
                  <a:pt x="1189307" y="71409"/>
                  <a:pt x="1653268" y="9193"/>
                </a:cubicBezTo>
                <a:cubicBezTo>
                  <a:pt x="1687030" y="4699"/>
                  <a:pt x="1720812" y="1893"/>
                  <a:pt x="1754534" y="687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B00B68-CFBC-4421-A21F-3AD429168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9" y="1295569"/>
            <a:ext cx="3173637" cy="1752431"/>
          </a:xfrm>
          <a:custGeom>
            <a:avLst/>
            <a:gdLst>
              <a:gd name="connsiteX0" fmla="*/ 252822 w 466107"/>
              <a:gd name="connsiteY0" fmla="*/ 1539 h 328114"/>
              <a:gd name="connsiteX1" fmla="*/ 451641 w 466107"/>
              <a:gd name="connsiteY1" fmla="*/ 122177 h 328114"/>
              <a:gd name="connsiteX2" fmla="*/ 391790 w 466107"/>
              <a:gd name="connsiteY2" fmla="*/ 297430 h 328114"/>
              <a:gd name="connsiteX3" fmla="*/ 8614 w 466107"/>
              <a:gd name="connsiteY3" fmla="*/ 243252 h 328114"/>
              <a:gd name="connsiteX4" fmla="*/ 45897 w 466107"/>
              <a:gd name="connsiteY4" fmla="*/ 97302 h 328114"/>
              <a:gd name="connsiteX5" fmla="*/ 252822 w 466107"/>
              <a:gd name="connsiteY5" fmla="*/ 1539 h 3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107" h="328114">
                <a:moveTo>
                  <a:pt x="252822" y="1539"/>
                </a:moveTo>
                <a:cubicBezTo>
                  <a:pt x="335429" y="-10494"/>
                  <a:pt x="418848" y="49794"/>
                  <a:pt x="451641" y="122177"/>
                </a:cubicBezTo>
                <a:cubicBezTo>
                  <a:pt x="479697" y="184273"/>
                  <a:pt x="470594" y="255285"/>
                  <a:pt x="391790" y="297430"/>
                </a:cubicBezTo>
                <a:cubicBezTo>
                  <a:pt x="301077" y="345935"/>
                  <a:pt x="55935" y="343254"/>
                  <a:pt x="8614" y="243252"/>
                </a:cubicBezTo>
                <a:cubicBezTo>
                  <a:pt x="-12895" y="197678"/>
                  <a:pt x="8240" y="136766"/>
                  <a:pt x="45897" y="97302"/>
                </a:cubicBezTo>
                <a:cubicBezTo>
                  <a:pt x="98704" y="42064"/>
                  <a:pt x="181872" y="11950"/>
                  <a:pt x="252822" y="1539"/>
                </a:cubicBezTo>
                <a:close/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CEA871-F21B-7632-1DA2-6D3C7D846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24" r="4" b="15078"/>
          <a:stretch/>
        </p:blipFill>
        <p:spPr>
          <a:xfrm>
            <a:off x="8570689" y="3553068"/>
            <a:ext cx="2750455" cy="1904303"/>
          </a:xfrm>
          <a:custGeom>
            <a:avLst/>
            <a:gdLst/>
            <a:ahLst/>
            <a:cxnLst/>
            <a:rect l="l" t="t" r="r" b="b"/>
            <a:pathLst>
              <a:path w="2750455" h="1904303">
                <a:moveTo>
                  <a:pt x="1652706" y="1235"/>
                </a:moveTo>
                <a:cubicBezTo>
                  <a:pt x="1863126" y="8406"/>
                  <a:pt x="2070434" y="46669"/>
                  <a:pt x="2247246" y="112144"/>
                </a:cubicBezTo>
                <a:cubicBezTo>
                  <a:pt x="2651386" y="261927"/>
                  <a:pt x="2896222" y="553520"/>
                  <a:pt x="2654797" y="940832"/>
                </a:cubicBezTo>
                <a:cubicBezTo>
                  <a:pt x="2376663" y="1386639"/>
                  <a:pt x="1073407" y="2092725"/>
                  <a:pt x="411181" y="1857560"/>
                </a:cubicBezTo>
                <a:cubicBezTo>
                  <a:pt x="109588" y="1750320"/>
                  <a:pt x="-30426" y="1461386"/>
                  <a:pt x="5524" y="1204064"/>
                </a:cubicBezTo>
                <a:cubicBezTo>
                  <a:pt x="55854" y="843633"/>
                  <a:pt x="370314" y="488524"/>
                  <a:pt x="701424" y="242428"/>
                </a:cubicBezTo>
                <a:cubicBezTo>
                  <a:pt x="894420" y="99439"/>
                  <a:pt x="1162994" y="23218"/>
                  <a:pt x="1442263" y="4572"/>
                </a:cubicBezTo>
                <a:cubicBezTo>
                  <a:pt x="1512081" y="-91"/>
                  <a:pt x="1582566" y="-1155"/>
                  <a:pt x="1652706" y="123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035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, PhD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Professor at University of Montreal</a:t>
            </a:r>
          </a:p>
          <a:p>
            <a:r>
              <a:rPr lang="en-US" dirty="0"/>
              <a:t>All degrees from McGill University</a:t>
            </a:r>
          </a:p>
          <a:p>
            <a:r>
              <a:rPr lang="en-US" dirty="0"/>
              <a:t>Founder of Mila, an independent nonprofit organization with 300 researchers and 35 faculty members</a:t>
            </a:r>
          </a:p>
          <a:p>
            <a:r>
              <a:rPr lang="en-US" dirty="0"/>
              <a:t>Largest academic center for deep learning research in the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5475A-D62D-2765-C6E8-BA19958B7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243" y="775106"/>
            <a:ext cx="2335427" cy="265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9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Geoffrey Hinton, PhD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37" y="2159875"/>
            <a:ext cx="10668000" cy="3818083"/>
          </a:xfrm>
        </p:spPr>
        <p:txBody>
          <a:bodyPr>
            <a:normAutofit/>
          </a:bodyPr>
          <a:lstStyle/>
          <a:p>
            <a:r>
              <a:rPr lang="en-US" dirty="0"/>
              <a:t>Resigned from Google over AI safety</a:t>
            </a:r>
          </a:p>
          <a:p>
            <a:r>
              <a:rPr lang="en-US" dirty="0"/>
              <a:t>University Professor Emeritus at the University of Toronto</a:t>
            </a:r>
          </a:p>
          <a:p>
            <a:r>
              <a:rPr lang="en-US" dirty="0"/>
              <a:t>Bachelor’s degree in experimental psychology from Cambridge University</a:t>
            </a:r>
          </a:p>
          <a:p>
            <a:r>
              <a:rPr lang="en-US" dirty="0"/>
              <a:t>Doctoral degree in AI from the University of Edinburgh</a:t>
            </a:r>
          </a:p>
          <a:p>
            <a:r>
              <a:rPr lang="en-US" dirty="0"/>
              <a:t>Backpropagation algorithm and </a:t>
            </a:r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0B449-A0F8-94FC-667E-EF70E3E6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075" y="1910281"/>
            <a:ext cx="2525588" cy="286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1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Yann </a:t>
            </a:r>
            <a:r>
              <a:rPr lang="en-US" dirty="0" err="1"/>
              <a:t>LeCun</a:t>
            </a:r>
            <a:r>
              <a:rPr lang="en-US" dirty="0"/>
              <a:t>(</a:t>
            </a:r>
            <a:r>
              <a:rPr lang="zh-TW" altLang="en-US" dirty="0"/>
              <a:t>杨立昆</a:t>
            </a:r>
            <a:r>
              <a:rPr lang="en-US" dirty="0"/>
              <a:t>), PhD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37" y="2159875"/>
            <a:ext cx="10668000" cy="3818083"/>
          </a:xfrm>
        </p:spPr>
        <p:txBody>
          <a:bodyPr>
            <a:normAutofit/>
          </a:bodyPr>
          <a:lstStyle/>
          <a:p>
            <a:r>
              <a:rPr lang="en-US" dirty="0"/>
              <a:t>Professor at NYU and Chief AI Scientist at Meta</a:t>
            </a:r>
          </a:p>
          <a:p>
            <a:r>
              <a:rPr lang="en-US" dirty="0"/>
              <a:t>a </a:t>
            </a:r>
            <a:r>
              <a:rPr lang="en-US" dirty="0" err="1"/>
              <a:t>Diplôme</a:t>
            </a:r>
            <a:r>
              <a:rPr lang="en-US" dirty="0"/>
              <a:t> </a:t>
            </a:r>
            <a:r>
              <a:rPr lang="en-US" dirty="0" err="1"/>
              <a:t>d'Ingénieur</a:t>
            </a:r>
            <a:r>
              <a:rPr lang="en-US" dirty="0"/>
              <a:t> from the Ecole </a:t>
            </a:r>
            <a:r>
              <a:rPr lang="en-US" dirty="0" err="1"/>
              <a:t>Superieure</a:t>
            </a:r>
            <a:r>
              <a:rPr lang="en-US" dirty="0"/>
              <a:t> </a:t>
            </a:r>
            <a:r>
              <a:rPr lang="en-US" dirty="0" err="1"/>
              <a:t>d'Ingénieur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Electrotechnique</a:t>
            </a:r>
            <a:r>
              <a:rPr lang="en-US" dirty="0"/>
              <a:t> et </a:t>
            </a:r>
            <a:r>
              <a:rPr lang="en-US" dirty="0" err="1"/>
              <a:t>Electronique</a:t>
            </a:r>
            <a:r>
              <a:rPr lang="en-US" dirty="0"/>
              <a:t> (ESIEE)</a:t>
            </a:r>
          </a:p>
          <a:p>
            <a:r>
              <a:rPr lang="en-US" dirty="0"/>
              <a:t>PhD in computer science from Université Pierre et Marie Curie.</a:t>
            </a:r>
          </a:p>
          <a:p>
            <a:r>
              <a:rPr lang="en-US" dirty="0"/>
              <a:t>Post Doc at former Bell Labs</a:t>
            </a:r>
          </a:p>
          <a:p>
            <a:r>
              <a:rPr lang="en-US" dirty="0"/>
              <a:t>MNIST and CNN (Convolutional Neural Network)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836D1-2B2C-5E65-38E7-731DA9A44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325" y="141159"/>
            <a:ext cx="2433800" cy="27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2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Stanford Triplet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26" y="2107323"/>
            <a:ext cx="10668000" cy="38180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Boston used to be the “original” Silicon Valley</a:t>
            </a:r>
          </a:p>
          <a:p>
            <a:pPr lvl="1"/>
            <a:r>
              <a:rPr lang="en-US" dirty="0"/>
              <a:t>DEC (MIT connection) and Wang Labs (</a:t>
            </a:r>
            <a:r>
              <a:rPr lang="en-US" dirty="0" err="1"/>
              <a:t>王安电脑</a:t>
            </a:r>
            <a:r>
              <a:rPr lang="en-US" dirty="0"/>
              <a:t>, Harvard connection)</a:t>
            </a:r>
          </a:p>
          <a:p>
            <a:r>
              <a:rPr lang="en-US" dirty="0"/>
              <a:t>Earliest hotspot for AI research at MIT</a:t>
            </a:r>
          </a:p>
          <a:p>
            <a:pPr lvl="1"/>
            <a:r>
              <a:rPr lang="en-US" dirty="0"/>
              <a:t>CSAIL: Computer Science and Artificial Intelligence Laboratories</a:t>
            </a:r>
          </a:p>
          <a:p>
            <a:r>
              <a:rPr lang="en-US" dirty="0"/>
              <a:t>John McCarthy moved from MIT to Stanford in 1962</a:t>
            </a:r>
          </a:p>
          <a:p>
            <a:pPr lvl="1"/>
            <a:r>
              <a:rPr lang="en-US" dirty="0"/>
              <a:t>He coined the term "artificial intelligence" in 1955.</a:t>
            </a:r>
          </a:p>
          <a:p>
            <a:r>
              <a:rPr lang="en-US" dirty="0"/>
              <a:t>In people’s mind, Silicon Valley =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647220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D17C-D670-14F9-6EFB-24A11B1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Andrew Ng(</a:t>
            </a:r>
            <a:r>
              <a:rPr lang="zh-TW" altLang="en-US" dirty="0"/>
              <a:t>吴恩达</a:t>
            </a:r>
            <a:r>
              <a:rPr lang="en-US" altLang="zh-TW" dirty="0"/>
              <a:t>)</a:t>
            </a:r>
            <a:r>
              <a:rPr lang="en-US" dirty="0"/>
              <a:t>, PhD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F4A25-A817-147F-9FCA-B4269B4A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26" y="2107323"/>
            <a:ext cx="10668000" cy="381808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DeepLearning.ai</a:t>
            </a:r>
            <a:endParaRPr lang="en-US" dirty="0"/>
          </a:p>
          <a:p>
            <a:r>
              <a:rPr lang="en-US" dirty="0"/>
              <a:t>Parents from Hong Kong, born in UK</a:t>
            </a:r>
          </a:p>
          <a:p>
            <a:r>
              <a:rPr lang="en-US" dirty="0"/>
              <a:t>BS at CMU, MS at MIT and PhD at UC Berkeley</a:t>
            </a:r>
          </a:p>
          <a:p>
            <a:r>
              <a:rPr lang="en-US" dirty="0"/>
              <a:t>Many years as professor at Stanford</a:t>
            </a:r>
          </a:p>
          <a:p>
            <a:r>
              <a:rPr lang="en-US" dirty="0"/>
              <a:t>Google Brain, Baidu and Coursera</a:t>
            </a:r>
          </a:p>
          <a:p>
            <a:r>
              <a:rPr lang="en-US" dirty="0"/>
              <a:t>AI is the new electricity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0C2AA-6AEC-CE24-3E49-7BBC97A8C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840" y="2469464"/>
            <a:ext cx="1893399" cy="23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15999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RegularSeedRightStep">
      <a:dk1>
        <a:srgbClr val="000000"/>
      </a:dk1>
      <a:lt1>
        <a:srgbClr val="FFFFFF"/>
      </a:lt1>
      <a:dk2>
        <a:srgbClr val="412C24"/>
      </a:dk2>
      <a:lt2>
        <a:srgbClr val="E2E8E7"/>
      </a:lt2>
      <a:accent1>
        <a:srgbClr val="E72942"/>
      </a:accent1>
      <a:accent2>
        <a:srgbClr val="D54D17"/>
      </a:accent2>
      <a:accent3>
        <a:srgbClr val="CE9B25"/>
      </a:accent3>
      <a:accent4>
        <a:srgbClr val="9AAD13"/>
      </a:accent4>
      <a:accent5>
        <a:srgbClr val="67B720"/>
      </a:accent5>
      <a:accent6>
        <a:srgbClr val="1DBC14"/>
      </a:accent6>
      <a:hlink>
        <a:srgbClr val="309285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617</Words>
  <Application>Microsoft Macintosh PowerPoint</Application>
  <PresentationFormat>Widescreen</PresentationFormat>
  <Paragraphs>88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Avenir Next LT Pro</vt:lpstr>
      <vt:lpstr>Avenir Next LT Pro Light</vt:lpstr>
      <vt:lpstr>Sitka Subheading</vt:lpstr>
      <vt:lpstr>PebbleVTI</vt:lpstr>
      <vt:lpstr>AI Revolution and 8 People behind it</vt:lpstr>
      <vt:lpstr>AI Revolution is real</vt:lpstr>
      <vt:lpstr>Who are they?</vt:lpstr>
      <vt:lpstr>Special about Turing Award?</vt:lpstr>
      <vt:lpstr>Yoshua Bengio, PhD </vt:lpstr>
      <vt:lpstr>Geoffrey Hinton, PhD </vt:lpstr>
      <vt:lpstr>Yann LeCun(杨立昆), PhD </vt:lpstr>
      <vt:lpstr>Stanford Triplet </vt:lpstr>
      <vt:lpstr>Andrew Ng(吴恩达), PhD </vt:lpstr>
      <vt:lpstr>Andrej Karpathy, PhD </vt:lpstr>
      <vt:lpstr>Fei-fei Li（李飞飞）, PhD </vt:lpstr>
      <vt:lpstr>Sam Altman </vt:lpstr>
      <vt:lpstr>Elon Musk 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Revolution and 8 People behind it</dc:title>
  <dc:creator>Li, Haifei</dc:creator>
  <cp:lastModifiedBy>Li, Haifei</cp:lastModifiedBy>
  <cp:revision>30</cp:revision>
  <cp:lastPrinted>2024-04-25T15:54:34Z</cp:lastPrinted>
  <dcterms:created xsi:type="dcterms:W3CDTF">2024-04-25T15:02:43Z</dcterms:created>
  <dcterms:modified xsi:type="dcterms:W3CDTF">2024-04-27T14:54:36Z</dcterms:modified>
</cp:coreProperties>
</file>